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2" r:id="rId5"/>
    <p:sldId id="283" r:id="rId6"/>
    <p:sldId id="288" r:id="rId7"/>
    <p:sldId id="284" r:id="rId8"/>
    <p:sldId id="285" r:id="rId9"/>
    <p:sldId id="286" r:id="rId10"/>
    <p:sldId id="287" r:id="rId11"/>
    <p:sldId id="259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60" r:id="rId20"/>
    <p:sldId id="273" r:id="rId21"/>
    <p:sldId id="274" r:id="rId22"/>
    <p:sldId id="275" r:id="rId23"/>
    <p:sldId id="276" r:id="rId24"/>
    <p:sldId id="280" r:id="rId25"/>
    <p:sldId id="281" r:id="rId26"/>
    <p:sldId id="277" r:id="rId27"/>
    <p:sldId id="278" r:id="rId28"/>
    <p:sldId id="279" r:id="rId29"/>
    <p:sldId id="261" r:id="rId30"/>
    <p:sldId id="262" r:id="rId31"/>
    <p:sldId id="265" r:id="rId32"/>
    <p:sldId id="263" r:id="rId33"/>
    <p:sldId id="264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276647B8-4DD9-451A-934A-447548734CD8}">
          <p14:sldIdLst>
            <p14:sldId id="256"/>
            <p14:sldId id="257"/>
            <p14:sldId id="258"/>
            <p14:sldId id="282"/>
            <p14:sldId id="283"/>
            <p14:sldId id="288"/>
            <p14:sldId id="284"/>
            <p14:sldId id="285"/>
            <p14:sldId id="286"/>
            <p14:sldId id="287"/>
            <p14:sldId id="259"/>
            <p14:sldId id="266"/>
            <p14:sldId id="267"/>
            <p14:sldId id="268"/>
            <p14:sldId id="269"/>
            <p14:sldId id="270"/>
            <p14:sldId id="271"/>
            <p14:sldId id="272"/>
            <p14:sldId id="260"/>
            <p14:sldId id="273"/>
            <p14:sldId id="274"/>
            <p14:sldId id="275"/>
            <p14:sldId id="276"/>
            <p14:sldId id="280"/>
            <p14:sldId id="281"/>
            <p14:sldId id="277"/>
            <p14:sldId id="278"/>
            <p14:sldId id="279"/>
            <p14:sldId id="261"/>
            <p14:sldId id="262"/>
            <p14:sldId id="265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5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854F88-F0A4-C594-39E2-689C60653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352872E-7BE8-A0B8-B49B-44EE1D849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F4E711-A2F8-AACC-6BA7-699AD8CDD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DA5FBA-CEA1-041A-F5C1-54D1FF990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207EC6-29DA-12C3-1474-8614C1386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450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7EABA2-1008-E507-311E-815D98033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016D311-CB6B-F04E-6F90-04D71A763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2A05AD-7A68-40C5-3332-769BEC542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C9B361-9A85-E8F6-D7D0-4043CF3FE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EBBF7D-97D4-F527-18A2-C13A69200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708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F5566D-1B05-E124-10C4-6DB12B7291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039D3FF-653F-252F-ECA5-00E3F87245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E0E931-6647-AB0B-D778-F8F9D3E15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C9E93E-6C40-D6F8-744E-05BE9DAC8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FF8F4E-9D0E-BF7E-3522-371242C77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59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61E35D-9944-80DF-F334-FEA886E62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FA2A45-0A71-6E8E-9533-9A1EB4B54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78CF81-57C2-E7D9-65FE-2AB015AB6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96BA08-37F6-3554-3012-E33B28B7F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FACF95-AA53-842F-B3CA-84A749110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857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93127B-1537-271D-1C6E-DE68BBDE9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D17A2B-C388-A917-BCDA-651D278F1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E4C66C-5F62-9C9D-AE94-9AD068EF3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4E204A-FA15-6E82-5062-455C881AD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B03C6F-D280-68A2-5CB6-846F9B02E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1297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6CA182-9854-C19A-AEE7-C30423614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E7D075-3C85-F008-64A1-1E9181D578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F448572-A014-9B95-67AD-0F51D0274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61F7DF-44E8-C53F-CBCA-C5720DF84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39B461B-A97A-2767-0B65-B96850972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DA8C4E-773B-5EF7-F5C5-8248921D1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0103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2519A-642E-EEA8-D70D-9A2EBC825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F4F332-A3B2-ABCE-F253-24EF42243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D10D57-B85E-7A54-9785-78D3E56EE3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C897B58-9C39-2390-A435-BF1D4CFAD4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4A15378-40E5-624B-9B35-C50F7AD865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98AB1D2-CBD2-FC49-7876-454371CC6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131462-8ADA-7938-7A72-4A31AFA77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571E42F-FCC2-5832-A50D-B53C459ED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929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DA72EC-D322-B4D3-71F8-D22C2AC31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1A46145-E465-1A46-7F5A-1A886C0C5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3F7D87F-165C-6E63-5562-7CFBC8F3D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A395824-46A5-5DFE-55EC-9549C4D72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535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C2C6430-865C-8A9E-CEF7-8CDE21993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E5A5263-7760-33A2-0C7F-D770F7897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AF3DCB5-3282-2D4C-094C-D787DBF4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89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8AC7FF-3B9E-031A-39AD-8541EB8A4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553FE3-ACEC-36E0-D580-C5FE746F1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65E774A-D2B6-9F85-C0CF-87963DB110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0B0A46-4704-08C0-9AE8-9421325F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5690304-AD01-637D-E50A-62556E088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BBC816-BB92-404B-19CF-8368CFC10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5857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337F03-480F-2396-0993-82AE1F643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C9F106F-B89F-2678-74AA-9C6FB51998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EC5441-7D17-3880-26E5-58A6DDEFA6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656E628-CB04-AE93-6B22-95F45ADE0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5DA3D4-791A-DB70-5A99-1CEEDFF3D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4A9495-7FD0-BF0E-C6A7-2A5057A88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714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92FC418-ED49-588D-FEAF-394EF9D2E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B8F456-5667-2700-4F4E-211DEA7EF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97704C-543A-E633-DF56-3D522FC6D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EB1025-91A0-44CD-B87B-8F8813C6A859}" type="datetimeFigureOut">
              <a:rPr lang="zh-CN" altLang="en-US" smtClean="0"/>
              <a:t>2023/12/25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A2BC17-99D8-4485-E4DF-20F7365E95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E5A831-69F2-2349-BF38-973B661ADE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62875-EABB-4C7B-B9C4-5E4A7DC7B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112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800A30-9E5F-71A6-D37A-6F4FEB199C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数据结构概述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F5C33C-B6D0-B2B8-5E57-E177B1E9AB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756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0C2A40-8A24-B8AB-E03E-032927005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线性表顺序与链式存储结构优缺点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69F454-1E9B-4192-6F29-F0995E0BA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005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A0018F-98EC-B4A8-A4CE-4795393F1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队列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6E3FA4-5B18-B6B6-BFE9-668A370D4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队列的定义</a:t>
            </a:r>
            <a:endParaRPr lang="en-US" altLang="zh-CN" dirty="0"/>
          </a:p>
          <a:p>
            <a:r>
              <a:rPr lang="zh-CN" altLang="en-US" dirty="0"/>
              <a:t>队列的分类</a:t>
            </a:r>
            <a:endParaRPr lang="en-US" altLang="zh-CN" dirty="0"/>
          </a:p>
          <a:p>
            <a:r>
              <a:rPr lang="zh-CN" altLang="en-US" dirty="0"/>
              <a:t>队列的抽象数据类型</a:t>
            </a:r>
            <a:endParaRPr lang="en-US" altLang="zh-CN" dirty="0"/>
          </a:p>
          <a:p>
            <a:r>
              <a:rPr lang="zh-CN" altLang="en-US" dirty="0"/>
              <a:t>队列的存储结构及实现</a:t>
            </a:r>
          </a:p>
        </p:txBody>
      </p:sp>
    </p:spTree>
    <p:extLst>
      <p:ext uri="{BB962C8B-B14F-4D97-AF65-F5344CB8AC3E}">
        <p14:creationId xmlns:p14="http://schemas.microsoft.com/office/powerpoint/2010/main" val="190657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6E963-2726-0FE8-A220-B3723C7F0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队列定义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E49A98-9EA4-69FA-5781-AFD6D0AA5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93232"/>
          </a:xfrm>
        </p:spPr>
        <p:txBody>
          <a:bodyPr/>
          <a:lstStyle/>
          <a:p>
            <a:r>
              <a:rPr lang="zh-CN" altLang="en-US" dirty="0"/>
              <a:t>队列（</a:t>
            </a:r>
            <a:r>
              <a:rPr lang="en-US" altLang="zh-CN" dirty="0"/>
              <a:t>queue</a:t>
            </a:r>
            <a:r>
              <a:rPr lang="zh-CN" altLang="en-US" dirty="0"/>
              <a:t>）是只允许在一端进行插入操作，而在另一端进行删除操作的线性表。</a:t>
            </a:r>
            <a:endParaRPr lang="en-US" altLang="zh-CN" dirty="0"/>
          </a:p>
          <a:p>
            <a:r>
              <a:rPr lang="zh-CN" altLang="en-US" dirty="0"/>
              <a:t>队列是一种先进先出（</a:t>
            </a:r>
            <a:r>
              <a:rPr lang="en-US" altLang="zh-CN" dirty="0"/>
              <a:t>First In First  Out</a:t>
            </a:r>
            <a:r>
              <a:rPr lang="zh-CN" altLang="en-US" dirty="0"/>
              <a:t>）的线性表，简称</a:t>
            </a:r>
            <a:r>
              <a:rPr lang="en-US" altLang="zh-CN" dirty="0"/>
              <a:t>FIFO</a:t>
            </a:r>
            <a:r>
              <a:rPr lang="zh-CN" altLang="en-US" dirty="0"/>
              <a:t>。允许插入的一端称为队尾，允许删除的一端称为队头。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AF64F4E-31F8-2848-92D3-FB7937575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829" y="4325260"/>
            <a:ext cx="7730342" cy="168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3510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446BBA-487D-97FF-EC57-985E95C13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队列的抽象数据类型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DB607C-EFCE-9F5D-5D01-16DBE56B1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46175"/>
          </a:xfrm>
        </p:spPr>
        <p:txBody>
          <a:bodyPr/>
          <a:lstStyle/>
          <a:p>
            <a:r>
              <a:rPr lang="zh-CN" altLang="en-US" dirty="0"/>
              <a:t>同样是线性表，队列也有类似线性表的各种操作，不同的就是插入数据只能在队尾进行，删除数据只能在对头进行。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B644FF8-ED8B-0925-5A28-F121F55E6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830" y="2815291"/>
            <a:ext cx="7894169" cy="384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554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8853D-CDBD-C4C5-B3F4-E51F63E86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队列的存储结构</a:t>
            </a:r>
            <a:r>
              <a:rPr lang="en-US" altLang="zh-CN" dirty="0"/>
              <a:t>-</a:t>
            </a:r>
            <a:r>
              <a:rPr lang="zh-CN" altLang="en-US" dirty="0"/>
              <a:t>顺序存储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9CD348-04A5-507D-9B7C-4FD793639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8557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8853D-CDBD-C4C5-B3F4-E51F63E86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队列的存储结构</a:t>
            </a:r>
            <a:r>
              <a:rPr lang="en-US" altLang="zh-CN" dirty="0"/>
              <a:t>-</a:t>
            </a:r>
            <a:r>
              <a:rPr lang="zh-CN" altLang="en-US" dirty="0"/>
              <a:t>链式存储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9CD348-04A5-507D-9B7C-4FD793639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55319"/>
          </a:xfrm>
        </p:spPr>
        <p:txBody>
          <a:bodyPr/>
          <a:lstStyle/>
          <a:p>
            <a:r>
              <a:rPr lang="zh-CN" altLang="en-US" dirty="0"/>
              <a:t>队列的链式存储结构，其实就是线性表的单链表，只不过它只能尾部插入头部弹出而已，我们称之为链队列。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4BD3AAE-915E-5634-3D93-782FEA917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338" y="3385964"/>
            <a:ext cx="6518785" cy="180971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A14748C-8258-8F79-9D63-0A49A3656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9497" y="3443112"/>
            <a:ext cx="2339295" cy="169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926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8853D-CDBD-C4C5-B3F4-E51F63E86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队列的存储结构</a:t>
            </a:r>
            <a:r>
              <a:rPr lang="en-US" altLang="zh-CN" dirty="0"/>
              <a:t>-</a:t>
            </a:r>
            <a:r>
              <a:rPr lang="zh-CN" altLang="en-US" dirty="0"/>
              <a:t>链式存储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9CD348-04A5-507D-9B7C-4FD793639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55319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349116B-1DE4-E2AC-72DC-C11C29D92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077" y="3071847"/>
            <a:ext cx="7337920" cy="360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30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8853D-CDBD-C4C5-B3F4-E51F63E86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队列的存储结构</a:t>
            </a:r>
            <a:r>
              <a:rPr lang="en-US" altLang="zh-CN" dirty="0"/>
              <a:t>-</a:t>
            </a:r>
            <a:r>
              <a:rPr lang="zh-CN" altLang="en-US" dirty="0"/>
              <a:t>入队操作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4D85BE9-5EEC-B3A0-A094-2E8EA1D1E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077" y="1304985"/>
            <a:ext cx="6819769" cy="207641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A1CEEAF-781F-7F4D-5CBD-E13C32099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675" y="3476605"/>
            <a:ext cx="5951149" cy="318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339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8853D-CDBD-C4C5-B3F4-E51F63E86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队列的存储结构</a:t>
            </a:r>
            <a:r>
              <a:rPr lang="en-US" altLang="zh-CN" dirty="0"/>
              <a:t>-</a:t>
            </a:r>
            <a:r>
              <a:rPr lang="zh-CN" altLang="en-US" dirty="0"/>
              <a:t>入队操作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24507E-E5CA-E209-4845-26BAD7FCB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457" y="1387808"/>
            <a:ext cx="8092285" cy="171065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F73C46A-9693-FAF5-4089-3DB320E88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038" y="3020100"/>
            <a:ext cx="7330300" cy="347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67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CD64F3-A0D0-86B8-5E61-A17BAC3BA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堆栈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EFAE73-76C8-88D9-8740-D3BDD91E1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堆栈定义</a:t>
            </a:r>
            <a:endParaRPr lang="en-US" altLang="zh-CN" dirty="0"/>
          </a:p>
          <a:p>
            <a:r>
              <a:rPr lang="zh-CN" altLang="en-US" dirty="0"/>
              <a:t>栈的性质</a:t>
            </a:r>
            <a:endParaRPr lang="en-US" altLang="zh-CN" dirty="0"/>
          </a:p>
          <a:p>
            <a:r>
              <a:rPr lang="zh-CN" altLang="en-US" dirty="0"/>
              <a:t>栈的抽象数据类型</a:t>
            </a:r>
            <a:endParaRPr lang="en-US" altLang="zh-CN" dirty="0"/>
          </a:p>
          <a:p>
            <a:r>
              <a:rPr lang="zh-CN" altLang="en-US" dirty="0"/>
              <a:t>栈的存储类型</a:t>
            </a:r>
            <a:endParaRPr lang="en-US" altLang="zh-CN" dirty="0"/>
          </a:p>
          <a:p>
            <a:r>
              <a:rPr lang="zh-CN" altLang="en-US" dirty="0"/>
              <a:t>栈的作用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84896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C8A35B-64E8-4BF4-D63F-D83CB092A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4997C3-8433-A40F-E5FE-9DEE0C505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4181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C01543-600A-F643-99E4-5A7E5015C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栈的定义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64D197-7494-5085-84EB-A055B33A8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栈（</a:t>
            </a:r>
            <a:r>
              <a:rPr lang="en-US" altLang="zh-CN" dirty="0"/>
              <a:t>Stack</a:t>
            </a:r>
            <a:r>
              <a:rPr lang="zh-CN" altLang="en-US" dirty="0"/>
              <a:t>）是限定仅在表尾进行插入和删除操作的线性表。</a:t>
            </a:r>
            <a:endParaRPr lang="en-US" altLang="zh-CN" dirty="0"/>
          </a:p>
          <a:p>
            <a:r>
              <a:rPr lang="zh-CN" altLang="en-US" dirty="0"/>
              <a:t>我们把允许插入和删除的一端称为栈顶（</a:t>
            </a:r>
            <a:r>
              <a:rPr lang="en-US" altLang="zh-CN" dirty="0"/>
              <a:t>top</a:t>
            </a:r>
            <a:r>
              <a:rPr lang="zh-CN" altLang="en-US" dirty="0"/>
              <a:t>），另一端称为栈底（</a:t>
            </a:r>
            <a:r>
              <a:rPr lang="en-US" altLang="zh-CN" dirty="0"/>
              <a:t>bottom</a:t>
            </a:r>
            <a:r>
              <a:rPr lang="zh-CN" altLang="en-US" dirty="0"/>
              <a:t>），不含任何数据元素的栈称为空栈。栈又称为后进先出（</a:t>
            </a:r>
            <a:r>
              <a:rPr lang="en-US" altLang="zh-CN" dirty="0"/>
              <a:t>Last In First Out</a:t>
            </a:r>
            <a:r>
              <a:rPr lang="zh-CN" altLang="en-US" dirty="0"/>
              <a:t>）的线性表，简称</a:t>
            </a:r>
            <a:r>
              <a:rPr lang="en-US" altLang="zh-CN" dirty="0"/>
              <a:t>LIFO</a:t>
            </a:r>
            <a:r>
              <a:rPr lang="zh-CN" altLang="en-US" dirty="0"/>
              <a:t>结构。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83589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C01543-600A-F643-99E4-5A7E5015C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栈的性质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64D197-7494-5085-84EB-A055B33A8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75576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栈（</a:t>
            </a:r>
            <a:r>
              <a:rPr lang="en-US" altLang="zh-CN" dirty="0"/>
              <a:t>Stack</a:t>
            </a:r>
            <a:r>
              <a:rPr lang="zh-CN" altLang="en-US" dirty="0"/>
              <a:t>）首先是一个线性表，也就是说，栈元素具有线性关系，即前驱后继关系。只不过它是一种特殊的线性表而已。定义中说是在线性表的表尾进行插入和删除操作，这里表尾就是栈顶，而不是栈底。</a:t>
            </a:r>
            <a:endParaRPr lang="en-US" altLang="zh-CN" dirty="0"/>
          </a:p>
          <a:p>
            <a:r>
              <a:rPr lang="zh-CN" altLang="en-US" dirty="0"/>
              <a:t>栈的特殊之处在于限制了这个线性表的插入和删除的位置，它始终只在栈顶进行操作。即，栈底是固定的，最先进栈的只能在栈底。</a:t>
            </a:r>
            <a:endParaRPr lang="en-US" altLang="zh-CN" dirty="0"/>
          </a:p>
          <a:p>
            <a:r>
              <a:rPr lang="zh-CN" altLang="en-US" dirty="0"/>
              <a:t>栈的插入操作，叫做进栈，也称为压栈、入栈。</a:t>
            </a:r>
            <a:endParaRPr lang="en-US" altLang="zh-CN" dirty="0"/>
          </a:p>
          <a:p>
            <a:r>
              <a:rPr lang="zh-CN" altLang="en-US" dirty="0"/>
              <a:t>栈的删除操作，叫做出栈，也称弹栈。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FA25BFC-9986-1E59-E606-E85FF0709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367" y="4601201"/>
            <a:ext cx="6911208" cy="222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064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27B9D5-2FA7-FC5F-EB41-14387EDCF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栈的抽象数据类型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75DDCD-BE00-EF6F-F06D-1C0012FA0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1103"/>
            <a:ext cx="10515600" cy="1258142"/>
          </a:xfrm>
        </p:spPr>
        <p:txBody>
          <a:bodyPr/>
          <a:lstStyle/>
          <a:p>
            <a:r>
              <a:rPr lang="zh-CN" altLang="en-US" dirty="0"/>
              <a:t>对于栈来讲，理论上线性表的操作特性它都具备，可是由于其特殊性，所以针对它在操作上会有一些变化。特殊是插入和删除操作，我们这里用</a:t>
            </a:r>
            <a:r>
              <a:rPr lang="en-US" altLang="zh-CN" dirty="0"/>
              <a:t>Push</a:t>
            </a:r>
            <a:r>
              <a:rPr lang="zh-CN" altLang="en-US" dirty="0"/>
              <a:t>和</a:t>
            </a:r>
            <a:r>
              <a:rPr lang="en-US" altLang="zh-CN" dirty="0"/>
              <a:t>pop</a:t>
            </a:r>
            <a:r>
              <a:rPr lang="zh-CN" altLang="en-US" dirty="0"/>
              <a:t>函数名称表示。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28F7FE-1902-EE0C-B706-65FAC295E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389" y="2584581"/>
            <a:ext cx="6968357" cy="389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570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C8A21B-F388-C964-D77E-691094DA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栈的线性存储结构及实现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96176A-E3D3-6538-6798-FD4F791FC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31850"/>
          </a:xfrm>
        </p:spPr>
        <p:txBody>
          <a:bodyPr/>
          <a:lstStyle/>
          <a:p>
            <a:r>
              <a:rPr lang="zh-CN" altLang="en-US" dirty="0"/>
              <a:t>顺序存储结构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E8B8EDE-E280-04BE-4012-F982A068D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904" y="2614961"/>
            <a:ext cx="7212192" cy="187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0627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C8A21B-F388-C964-D77E-691094DA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栈的线性存储结构及实现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96176A-E3D3-6538-6798-FD4F791FC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31850"/>
          </a:xfrm>
        </p:spPr>
        <p:txBody>
          <a:bodyPr/>
          <a:lstStyle/>
          <a:p>
            <a:r>
              <a:rPr lang="zh-CN" altLang="en-US" dirty="0"/>
              <a:t>进栈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B313730-5492-15D8-155A-9BDF09169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4303" y="2119791"/>
            <a:ext cx="7181713" cy="323462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B8AF143-4C59-C30B-7FDE-CD573D330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78" y="2888002"/>
            <a:ext cx="5208170" cy="233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8196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C8A21B-F388-C964-D77E-691094DA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栈的线性存储结构及实现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96176A-E3D3-6538-6798-FD4F791FC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31850"/>
          </a:xfrm>
        </p:spPr>
        <p:txBody>
          <a:bodyPr/>
          <a:lstStyle/>
          <a:p>
            <a:r>
              <a:rPr lang="zh-CN" altLang="en-US" dirty="0"/>
              <a:t>出栈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1C689F2-2D49-A67D-BD1A-D58289C1E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401" y="2573681"/>
            <a:ext cx="6964547" cy="277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8848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C8A21B-F388-C964-D77E-691094DA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栈的链式存储结构及实现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96176A-E3D3-6538-6798-FD4F791FC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30963"/>
          </a:xfrm>
        </p:spPr>
        <p:txBody>
          <a:bodyPr/>
          <a:lstStyle/>
          <a:p>
            <a:r>
              <a:rPr lang="zh-CN" altLang="en-US" dirty="0"/>
              <a:t>链式存储结构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5880134-608C-B621-86A2-A0BFB4C87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2109" y="3226480"/>
            <a:ext cx="6396868" cy="339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101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C8A21B-F388-C964-D77E-691094DA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栈的链式存储结构及实现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96176A-E3D3-6538-6798-FD4F791FC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30963"/>
          </a:xfrm>
        </p:spPr>
        <p:txBody>
          <a:bodyPr/>
          <a:lstStyle/>
          <a:p>
            <a:r>
              <a:rPr lang="zh-CN" altLang="en-US" dirty="0"/>
              <a:t>进栈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4CA268D-B539-3DBD-0C15-DDE9029B9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337" y="2493602"/>
            <a:ext cx="2293576" cy="361562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97C2249-837F-BADB-5841-C5D051EBF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2925" y="1532663"/>
            <a:ext cx="6557886" cy="480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5050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C8A21B-F388-C964-D77E-691094DA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栈的链式存储结构及实现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96176A-E3D3-6538-6798-FD4F791FC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30963"/>
          </a:xfrm>
        </p:spPr>
        <p:txBody>
          <a:bodyPr/>
          <a:lstStyle/>
          <a:p>
            <a:r>
              <a:rPr lang="zh-CN" altLang="en-US" dirty="0"/>
              <a:t>出栈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59E84C4-4762-021B-58AB-6407215AA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88" y="2293655"/>
            <a:ext cx="2781247" cy="364229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3DA6077-DB7F-769D-B092-66C697C5F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6350" y="1923134"/>
            <a:ext cx="7292200" cy="389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302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939FA4-10EB-8054-3691-77DE545AA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3D913F-64C8-A96A-C206-270F64630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5110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FD1AE8-B1E6-6BCD-0200-738DB7470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线性表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8D0E3C-2E5E-1456-C6A8-6C009B868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线性表的定义</a:t>
            </a:r>
            <a:endParaRPr lang="en-US" altLang="zh-CN" dirty="0"/>
          </a:p>
          <a:p>
            <a:r>
              <a:rPr lang="zh-CN" altLang="en-US" dirty="0"/>
              <a:t>线性表的分类</a:t>
            </a:r>
            <a:endParaRPr lang="en-US" altLang="zh-CN" dirty="0"/>
          </a:p>
          <a:p>
            <a:r>
              <a:rPr lang="zh-CN" altLang="en-US" dirty="0"/>
              <a:t>线性表的抽象数据结构</a:t>
            </a:r>
            <a:endParaRPr lang="en-US" altLang="zh-CN" dirty="0"/>
          </a:p>
          <a:p>
            <a:r>
              <a:rPr lang="zh-CN" altLang="en-US" dirty="0"/>
              <a:t>线性表的顺序存储结构</a:t>
            </a:r>
            <a:endParaRPr lang="en-US" altLang="zh-CN" dirty="0"/>
          </a:p>
          <a:p>
            <a:r>
              <a:rPr lang="zh-CN" altLang="en-US" dirty="0"/>
              <a:t>线性表的链式存储结构</a:t>
            </a:r>
          </a:p>
        </p:txBody>
      </p:sp>
    </p:spTree>
    <p:extLst>
      <p:ext uri="{BB962C8B-B14F-4D97-AF65-F5344CB8AC3E}">
        <p14:creationId xmlns:p14="http://schemas.microsoft.com/office/powerpoint/2010/main" val="42026457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92C103-51D6-59D1-11AD-39D5E5A30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B70046-C90B-F3BC-2068-6A728BD56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树的定义</a:t>
            </a:r>
            <a:endParaRPr lang="en-US" altLang="zh-CN" dirty="0"/>
          </a:p>
          <a:p>
            <a:r>
              <a:rPr lang="zh-CN" altLang="en-US" dirty="0"/>
              <a:t>树的分类</a:t>
            </a:r>
            <a:endParaRPr lang="en-US" altLang="zh-CN" dirty="0"/>
          </a:p>
          <a:p>
            <a:r>
              <a:rPr lang="zh-CN" altLang="en-US" dirty="0"/>
              <a:t>树的存储结构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784196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2BDE7F-DD2E-65AB-7AB8-4086C242C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二叉树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8A03EC-D3CC-9A13-7B5E-78F353249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二叉树的定义</a:t>
            </a:r>
            <a:endParaRPr lang="en-US" altLang="zh-CN" dirty="0"/>
          </a:p>
          <a:p>
            <a:r>
              <a:rPr lang="zh-CN" altLang="en-US" dirty="0"/>
              <a:t>二叉树的性质</a:t>
            </a:r>
            <a:endParaRPr lang="en-US" altLang="zh-CN" dirty="0"/>
          </a:p>
          <a:p>
            <a:r>
              <a:rPr lang="zh-CN" altLang="en-US" dirty="0"/>
              <a:t>二叉树的存储结构</a:t>
            </a:r>
            <a:endParaRPr lang="en-US" altLang="zh-CN" dirty="0"/>
          </a:p>
          <a:p>
            <a:r>
              <a:rPr lang="zh-CN" altLang="en-US" dirty="0"/>
              <a:t>遍历二叉树</a:t>
            </a:r>
          </a:p>
        </p:txBody>
      </p:sp>
    </p:spTree>
    <p:extLst>
      <p:ext uri="{BB962C8B-B14F-4D97-AF65-F5344CB8AC3E}">
        <p14:creationId xmlns:p14="http://schemas.microsoft.com/office/powerpoint/2010/main" val="1117005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8DE1D8-6923-575C-43A6-B1B728557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0AA226-0E98-8BF3-3950-266A87951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图的定义</a:t>
            </a:r>
            <a:endParaRPr lang="en-US" altLang="zh-CN" dirty="0"/>
          </a:p>
          <a:p>
            <a:r>
              <a:rPr lang="zh-CN" altLang="en-US" dirty="0"/>
              <a:t>图的抽象数据类型</a:t>
            </a:r>
            <a:endParaRPr lang="en-US" altLang="zh-CN" dirty="0"/>
          </a:p>
          <a:p>
            <a:r>
              <a:rPr lang="zh-CN" altLang="en-US" dirty="0"/>
              <a:t>图的存储结构</a:t>
            </a:r>
            <a:endParaRPr lang="en-US" altLang="zh-CN" dirty="0"/>
          </a:p>
          <a:p>
            <a:r>
              <a:rPr lang="zh-CN" altLang="en-US" dirty="0"/>
              <a:t>图的遍历</a:t>
            </a:r>
            <a:endParaRPr lang="en-US" altLang="zh-CN" dirty="0"/>
          </a:p>
          <a:p>
            <a:r>
              <a:rPr lang="zh-CN" altLang="en-US" dirty="0"/>
              <a:t>最小生成树</a:t>
            </a:r>
            <a:endParaRPr lang="en-US" altLang="zh-CN" dirty="0"/>
          </a:p>
          <a:p>
            <a:r>
              <a:rPr lang="zh-CN" altLang="en-US" dirty="0"/>
              <a:t>最短路径</a:t>
            </a:r>
          </a:p>
        </p:txBody>
      </p:sp>
    </p:spTree>
    <p:extLst>
      <p:ext uri="{BB962C8B-B14F-4D97-AF65-F5344CB8AC3E}">
        <p14:creationId xmlns:p14="http://schemas.microsoft.com/office/powerpoint/2010/main" val="38050177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CA708F-B5BB-7817-FB8F-10423AE49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哈希表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099EA2-4B53-2FD3-F8B1-ABBE34633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573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CB8C31-C4D7-CAF9-6915-63F34FCCE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线性表的定义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E9850E-CCD3-B4E4-0BC6-B8B89DC37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47999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/>
              <a:t>线性表（</a:t>
            </a:r>
            <a:r>
              <a:rPr lang="en-US" altLang="zh-CN" dirty="0"/>
              <a:t>List</a:t>
            </a:r>
            <a:r>
              <a:rPr lang="zh-CN" altLang="en-US" dirty="0"/>
              <a:t>）：</a:t>
            </a:r>
            <a:r>
              <a:rPr lang="zh-CN" altLang="en-US" dirty="0">
                <a:solidFill>
                  <a:srgbClr val="FF0000"/>
                </a:solidFill>
              </a:rPr>
              <a:t>零个</a:t>
            </a:r>
            <a:r>
              <a:rPr lang="zh-CN" altLang="en-US" dirty="0"/>
              <a:t>或者多个数据元素的</a:t>
            </a:r>
            <a:r>
              <a:rPr lang="zh-CN" altLang="en-US" dirty="0">
                <a:solidFill>
                  <a:srgbClr val="FF0000"/>
                </a:solidFill>
              </a:rPr>
              <a:t>有限序列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en-US" altLang="zh-CN" dirty="0"/>
              <a:t>-</a:t>
            </a:r>
            <a:r>
              <a:rPr lang="zh-CN" altLang="en-US" dirty="0"/>
              <a:t>零或多个：存在空表</a:t>
            </a:r>
            <a:endParaRPr lang="en-US" altLang="zh-CN" dirty="0"/>
          </a:p>
          <a:p>
            <a:r>
              <a:rPr lang="en-US" altLang="zh-CN" dirty="0"/>
              <a:t>-</a:t>
            </a:r>
            <a:r>
              <a:rPr lang="zh-CN" altLang="en-US" dirty="0"/>
              <a:t>有限：计算机处理的对象是有限的</a:t>
            </a:r>
            <a:endParaRPr lang="en-US" altLang="zh-CN" dirty="0"/>
          </a:p>
          <a:p>
            <a:r>
              <a:rPr lang="en-US" altLang="zh-CN" dirty="0"/>
              <a:t>- </a:t>
            </a:r>
            <a:r>
              <a:rPr lang="zh-CN" altLang="en-US" dirty="0"/>
              <a:t>序列：元素之间有顺序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220AF90-397F-96D7-0DDF-C95FBD57C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4007" y="3708561"/>
            <a:ext cx="5307666" cy="709783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36A7DAE8-28B4-E805-2B3D-FA8046B32F26}"/>
              </a:ext>
            </a:extLst>
          </p:cNvPr>
          <p:cNvSpPr txBox="1">
            <a:spLocks/>
          </p:cNvSpPr>
          <p:nvPr/>
        </p:nvSpPr>
        <p:spPr>
          <a:xfrm>
            <a:off x="781050" y="4654550"/>
            <a:ext cx="10515600" cy="174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前驱元素</a:t>
            </a:r>
            <a:r>
              <a:rPr lang="en-US" altLang="zh-CN" dirty="0"/>
              <a:t>/</a:t>
            </a:r>
            <a:r>
              <a:rPr lang="zh-CN" altLang="en-US" dirty="0"/>
              <a:t>后继元素</a:t>
            </a:r>
            <a:r>
              <a:rPr lang="en-US" altLang="zh-CN" dirty="0"/>
              <a:t>/</a:t>
            </a:r>
            <a:r>
              <a:rPr lang="zh-CN" altLang="en-US" dirty="0"/>
              <a:t>直接前驱元素</a:t>
            </a:r>
            <a:r>
              <a:rPr lang="en-US" altLang="zh-CN" dirty="0"/>
              <a:t>/</a:t>
            </a:r>
            <a:r>
              <a:rPr lang="zh-CN" altLang="en-US" dirty="0"/>
              <a:t>直接后继元素</a:t>
            </a:r>
          </a:p>
        </p:txBody>
      </p:sp>
    </p:spTree>
    <p:extLst>
      <p:ext uri="{BB962C8B-B14F-4D97-AF65-F5344CB8AC3E}">
        <p14:creationId xmlns:p14="http://schemas.microsoft.com/office/powerpoint/2010/main" val="3442733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2FBEC3-95B7-B821-7A64-4E60F3720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线性表的分类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916F62-42A5-E6B5-A0A6-8C986DC4F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静态链表</a:t>
            </a:r>
            <a:endParaRPr lang="en-US" altLang="zh-CN" dirty="0"/>
          </a:p>
          <a:p>
            <a:r>
              <a:rPr lang="zh-CN" altLang="en-US" dirty="0"/>
              <a:t>动态链表</a:t>
            </a:r>
            <a:endParaRPr lang="en-US" altLang="zh-CN" dirty="0"/>
          </a:p>
          <a:p>
            <a:r>
              <a:rPr lang="zh-CN" altLang="en-US" dirty="0"/>
              <a:t>循环链表</a:t>
            </a:r>
            <a:endParaRPr lang="en-US" altLang="zh-CN" dirty="0"/>
          </a:p>
          <a:p>
            <a:r>
              <a:rPr lang="zh-CN" altLang="en-US" dirty="0"/>
              <a:t>双向链表</a:t>
            </a:r>
          </a:p>
        </p:txBody>
      </p:sp>
    </p:spTree>
    <p:extLst>
      <p:ext uri="{BB962C8B-B14F-4D97-AF65-F5344CB8AC3E}">
        <p14:creationId xmlns:p14="http://schemas.microsoft.com/office/powerpoint/2010/main" val="736327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2FBEC3-95B7-B821-7A64-4E60F3720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线性表的抽象数据类型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916F62-42A5-E6B5-A0A6-8C986DC4F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r>
              <a:rPr lang="zh-CN" altLang="en-US" dirty="0"/>
              <a:t>对于一个线性表来说，插入数据和删除数据都是必须的操作。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8BE129A-2998-5076-7C92-981B16374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840" y="2962275"/>
            <a:ext cx="3169736" cy="309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013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1AC881-3CF6-FD2D-CB66-956DE9F0C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顺序存储结构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CEC97E-ABC3-B05B-E7F2-783F22069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顺序存储定义</a:t>
            </a:r>
            <a:endParaRPr lang="en-US" altLang="zh-CN" dirty="0"/>
          </a:p>
          <a:p>
            <a:r>
              <a:rPr lang="zh-CN" altLang="en-US" dirty="0"/>
              <a:t>顺序存储方式</a:t>
            </a:r>
            <a:endParaRPr lang="en-US" altLang="zh-CN" dirty="0"/>
          </a:p>
          <a:p>
            <a:r>
              <a:rPr lang="zh-CN" altLang="en-US" dirty="0"/>
              <a:t>数据长度和线性表长度区别</a:t>
            </a:r>
            <a:endParaRPr lang="en-US" altLang="zh-CN" dirty="0"/>
          </a:p>
          <a:p>
            <a:r>
              <a:rPr lang="zh-CN" altLang="en-US" dirty="0"/>
              <a:t>地址计算方法</a:t>
            </a:r>
          </a:p>
        </p:txBody>
      </p:sp>
    </p:spTree>
    <p:extLst>
      <p:ext uri="{BB962C8B-B14F-4D97-AF65-F5344CB8AC3E}">
        <p14:creationId xmlns:p14="http://schemas.microsoft.com/office/powerpoint/2010/main" val="2825733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1AC881-3CF6-FD2D-CB66-956DE9F0C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顺序存储结构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CEC97E-ABC3-B05B-E7F2-783F22069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插入</a:t>
            </a:r>
            <a:endParaRPr lang="en-US" altLang="zh-CN" dirty="0"/>
          </a:p>
          <a:p>
            <a:r>
              <a:rPr lang="zh-CN" altLang="en-US" dirty="0"/>
              <a:t>删除</a:t>
            </a:r>
          </a:p>
        </p:txBody>
      </p:sp>
    </p:spTree>
    <p:extLst>
      <p:ext uri="{BB962C8B-B14F-4D97-AF65-F5344CB8AC3E}">
        <p14:creationId xmlns:p14="http://schemas.microsoft.com/office/powerpoint/2010/main" val="4284071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1AC881-3CF6-FD2D-CB66-956DE9F0C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顺序链式存储结构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CEC97E-ABC3-B05B-E7F2-783F22069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endParaRPr lang="en-US" altLang="zh-CN" dirty="0"/>
          </a:p>
          <a:p>
            <a:r>
              <a:rPr lang="zh-CN" altLang="en-US" dirty="0"/>
              <a:t>读取</a:t>
            </a:r>
            <a:endParaRPr lang="en-US" altLang="zh-CN" dirty="0"/>
          </a:p>
          <a:p>
            <a:r>
              <a:rPr lang="zh-CN" altLang="en-US" dirty="0"/>
              <a:t>插入</a:t>
            </a:r>
            <a:endParaRPr lang="en-US" altLang="zh-CN" dirty="0"/>
          </a:p>
          <a:p>
            <a:r>
              <a:rPr lang="zh-CN" altLang="en-US" dirty="0"/>
              <a:t>删除</a:t>
            </a:r>
          </a:p>
        </p:txBody>
      </p:sp>
    </p:spTree>
    <p:extLst>
      <p:ext uri="{BB962C8B-B14F-4D97-AF65-F5344CB8AC3E}">
        <p14:creationId xmlns:p14="http://schemas.microsoft.com/office/powerpoint/2010/main" val="1962938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690</Words>
  <Application>Microsoft Office PowerPoint</Application>
  <PresentationFormat>宽屏</PresentationFormat>
  <Paragraphs>97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7" baseType="lpstr">
      <vt:lpstr>等线</vt:lpstr>
      <vt:lpstr>等线 Light</vt:lpstr>
      <vt:lpstr>Arial</vt:lpstr>
      <vt:lpstr>Office 主题​​</vt:lpstr>
      <vt:lpstr>数据结构概述</vt:lpstr>
      <vt:lpstr>数组</vt:lpstr>
      <vt:lpstr>线性表</vt:lpstr>
      <vt:lpstr>线性表的定义</vt:lpstr>
      <vt:lpstr>线性表的分类</vt:lpstr>
      <vt:lpstr>线性表的抽象数据类型</vt:lpstr>
      <vt:lpstr>顺序存储结构</vt:lpstr>
      <vt:lpstr>顺序存储结构</vt:lpstr>
      <vt:lpstr>顺序链式存储结构</vt:lpstr>
      <vt:lpstr>线性表顺序与链式存储结构优缺点</vt:lpstr>
      <vt:lpstr>队列</vt:lpstr>
      <vt:lpstr>队列定义</vt:lpstr>
      <vt:lpstr>队列的抽象数据类型</vt:lpstr>
      <vt:lpstr>队列的存储结构-顺序存储</vt:lpstr>
      <vt:lpstr>队列的存储结构-链式存储</vt:lpstr>
      <vt:lpstr>队列的存储结构-链式存储</vt:lpstr>
      <vt:lpstr>队列的存储结构-入队操作</vt:lpstr>
      <vt:lpstr>队列的存储结构-入队操作</vt:lpstr>
      <vt:lpstr>堆栈</vt:lpstr>
      <vt:lpstr>栈的定义</vt:lpstr>
      <vt:lpstr>栈的性质</vt:lpstr>
      <vt:lpstr>栈的抽象数据类型</vt:lpstr>
      <vt:lpstr>栈的线性存储结构及实现</vt:lpstr>
      <vt:lpstr>栈的线性存储结构及实现</vt:lpstr>
      <vt:lpstr>栈的线性存储结构及实现</vt:lpstr>
      <vt:lpstr>栈的链式存储结构及实现</vt:lpstr>
      <vt:lpstr>栈的链式存储结构及实现</vt:lpstr>
      <vt:lpstr>栈的链式存储结构及实现</vt:lpstr>
      <vt:lpstr>字符串</vt:lpstr>
      <vt:lpstr>树</vt:lpstr>
      <vt:lpstr>二叉树</vt:lpstr>
      <vt:lpstr>图</vt:lpstr>
      <vt:lpstr>哈希表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数据结构概述</dc:title>
  <dc:creator>chao jiang</dc:creator>
  <cp:lastModifiedBy>chao jiang</cp:lastModifiedBy>
  <cp:revision>16</cp:revision>
  <dcterms:created xsi:type="dcterms:W3CDTF">2023-11-14T02:44:56Z</dcterms:created>
  <dcterms:modified xsi:type="dcterms:W3CDTF">2023-12-25T13:13:20Z</dcterms:modified>
</cp:coreProperties>
</file>

<file path=docProps/thumbnail.jpeg>
</file>